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60" r:id="rId4"/>
    <p:sldId id="258" r:id="rId5"/>
    <p:sldId id="261" r:id="rId6"/>
    <p:sldId id="259"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10/25/2021</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79198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10/25/2021</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10658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10/25/2021</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19899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10/25/2021</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43513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10/25/2021</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24088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10/25/2021</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62518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10/25/2021</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67331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10/25/2021</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19306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10/25/2021</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8279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10/25/2021</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0671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10/25/2021</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9176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10/25/2021</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9917658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indsaypalmer.ca/"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youtube.com/redirect?event=video_description&amp;redir_token=QUFFLUhqa3pnbjc2T0NmZGVHcWZHOGdOU2NGVlJyUTVIUXxBQ3Jtc0tucG9wcWxCSXNlbFQtU01DcmRCVE5Ba2lURUtjWEJfNmh3bDVXQXZ1eURFT0FCcE1LMGY4RnBOTjRDamFnckdRR1lPWG8xNWdQNUVsd2pGWGtSMGFxRmhwejdlU2xWSkJYRFdmM094NmNGZGlJSXotQQ&amp;q=http%3A%2F%2Fdvms.ca%2Fmontessori-resources%2F" TargetMode="External"/></Relationships>
</file>

<file path=ppt/slides/_rels/slide3.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2">
            <a:alphaModFix amt="40000"/>
          </a:blip>
          <a:srcRect t="15710" r="-1" b="-1"/>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2387600"/>
          </a:xfrm>
        </p:spPr>
        <p:txBody>
          <a:bodyPr>
            <a:normAutofit/>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562606" y="3602038"/>
            <a:ext cx="7063739" cy="1655762"/>
          </a:xfrm>
        </p:spPr>
        <p:txBody>
          <a:bodyPr>
            <a:normAutofit/>
          </a:bodyPr>
          <a:lstStyle/>
          <a:p>
            <a:r>
              <a:rPr lang="en-US" dirty="0">
                <a:solidFill>
                  <a:srgbClr val="FFFFFF"/>
                </a:solidFill>
              </a:rPr>
              <a:t>Around the World</a:t>
            </a:r>
          </a:p>
        </p:txBody>
      </p:sp>
    </p:spTree>
    <p:extLst>
      <p:ext uri="{BB962C8B-B14F-4D97-AF65-F5344CB8AC3E}">
        <p14:creationId xmlns:p14="http://schemas.microsoft.com/office/powerpoint/2010/main" val="1371907413"/>
      </p:ext>
    </p:extLst>
  </p:cSld>
  <p:clrMapOvr>
    <a:masterClrMapping/>
  </p:clrMapOvr>
  <mc:AlternateContent xmlns:mc="http://schemas.openxmlformats.org/markup-compatibility/2006">
    <mc:Choice xmlns:p14="http://schemas.microsoft.com/office/powerpoint/2010/main" Requires="p14">
      <p:transition spd="slow" p14:dur="2000" advTm="5000"/>
    </mc:Choice>
    <mc:Fallback>
      <p:transition spd="slow" advTm="5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2">
            <a:alphaModFix amt="40000"/>
          </a:blip>
          <a:srcRect t="15710" r="-1" b="-1"/>
          <a:stretch/>
        </p:blipFill>
        <p:spPr>
          <a:xfrm>
            <a:off x="1525" y="10"/>
            <a:ext cx="12188951" cy="6857990"/>
          </a:xfrm>
          <a:prstGeom prst="rect">
            <a:avLst/>
          </a:prstGeom>
        </p:spPr>
      </p:pic>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804091"/>
          </a:xfrm>
        </p:spPr>
        <p:txBody>
          <a:bodyPr>
            <a:normAutofit fontScale="90000"/>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92964" y="2075078"/>
            <a:ext cx="11594236" cy="4476641"/>
          </a:xfrm>
        </p:spPr>
        <p:txBody>
          <a:bodyPr>
            <a:normAutofit/>
          </a:bodyPr>
          <a:lstStyle/>
          <a:p>
            <a:r>
              <a:rPr lang="en-US" b="1" dirty="0">
                <a:solidFill>
                  <a:schemeClr val="tx1"/>
                </a:solidFill>
              </a:rPr>
              <a:t>In Canada</a:t>
            </a:r>
          </a:p>
          <a:p>
            <a:r>
              <a:rPr lang="en-US" sz="2600" b="0" i="0" dirty="0">
                <a:solidFill>
                  <a:srgbClr val="030303"/>
                </a:solidFill>
                <a:effectLst/>
                <a:latin typeface="Roboto" panose="02000000000000000000" pitchFamily="2" charset="0"/>
              </a:rPr>
              <a:t>A 3 hour Montessori work cycle.</a:t>
            </a:r>
          </a:p>
          <a:p>
            <a:r>
              <a:rPr lang="en-US" sz="2600" b="0" i="0" dirty="0">
                <a:solidFill>
                  <a:srgbClr val="030303"/>
                </a:solidFill>
                <a:effectLst/>
                <a:latin typeface="Roboto" panose="02000000000000000000" pitchFamily="2" charset="0"/>
              </a:rPr>
              <a:t>(C) Lindsay Palmer Photography: </a:t>
            </a:r>
            <a:r>
              <a:rPr lang="en-US" sz="2600" b="0" i="0" dirty="0">
                <a:effectLst/>
                <a:latin typeface="Roboto" panose="02000000000000000000" pitchFamily="2" charset="0"/>
                <a:hlinkClick r:id="rId3"/>
              </a:rPr>
              <a:t>http://www.lindsaypalmer.ca</a:t>
            </a:r>
            <a:endParaRPr lang="en-US" sz="2600" dirty="0">
              <a:solidFill>
                <a:srgbClr val="030303"/>
              </a:solidFill>
              <a:latin typeface="Roboto" panose="02000000000000000000" pitchFamily="2" charset="0"/>
            </a:endParaRPr>
          </a:p>
          <a:p>
            <a:r>
              <a:rPr lang="en-US" sz="2600" b="0" i="0" dirty="0">
                <a:solidFill>
                  <a:srgbClr val="030303"/>
                </a:solidFill>
                <a:effectLst/>
                <a:latin typeface="Roboto" panose="02000000000000000000" pitchFamily="2" charset="0"/>
              </a:rPr>
              <a:t>More information on Montessori Evidence Based Education found here: </a:t>
            </a:r>
            <a:r>
              <a:rPr lang="en-US" sz="2600" b="0" i="0" dirty="0">
                <a:effectLst/>
                <a:latin typeface="Roboto" panose="02000000000000000000" pitchFamily="2" charset="0"/>
                <a:hlinkClick r:id="rId4"/>
              </a:rPr>
              <a:t>http://dvms.ca/montessori-resources/</a:t>
            </a:r>
            <a:endParaRPr lang="en-US" sz="2600" dirty="0">
              <a:solidFill>
                <a:schemeClr val="tx1"/>
              </a:solidFill>
            </a:endParaRPr>
          </a:p>
        </p:txBody>
      </p:sp>
    </p:spTree>
    <p:extLst>
      <p:ext uri="{BB962C8B-B14F-4D97-AF65-F5344CB8AC3E}">
        <p14:creationId xmlns:p14="http://schemas.microsoft.com/office/powerpoint/2010/main" val="515155720"/>
      </p:ext>
    </p:extLst>
  </p:cSld>
  <p:clrMapOvr>
    <a:masterClrMapping/>
  </p:clrMapOvr>
  <mc:AlternateContent xmlns:mc="http://schemas.openxmlformats.org/markup-compatibility/2006">
    <mc:Choice xmlns:p14="http://schemas.microsoft.com/office/powerpoint/2010/main" Requires="p14">
      <p:transition spd="slow" p14:dur="2000" advTm="8000"/>
    </mc:Choice>
    <mc:Fallback>
      <p:transition spd="slow" advTm="8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5">
            <a:alphaModFix amt="40000"/>
          </a:blip>
          <a:srcRect t="15710" r="-1" b="-1"/>
          <a:stretch/>
        </p:blipFill>
        <p:spPr>
          <a:xfrm>
            <a:off x="1525" y="10"/>
            <a:ext cx="12188951" cy="6857990"/>
          </a:xfrm>
          <a:prstGeom prst="rect">
            <a:avLst/>
          </a:prstGeom>
        </p:spPr>
      </p:pic>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2387600"/>
          </a:xfrm>
        </p:spPr>
        <p:txBody>
          <a:bodyPr>
            <a:normAutofit/>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562606" y="3602038"/>
            <a:ext cx="7063739" cy="1655762"/>
          </a:xfrm>
        </p:spPr>
        <p:txBody>
          <a:bodyPr>
            <a:normAutofit/>
          </a:bodyPr>
          <a:lstStyle/>
          <a:p>
            <a:r>
              <a:rPr lang="en-US" dirty="0">
                <a:solidFill>
                  <a:srgbClr val="FFFFFF"/>
                </a:solidFill>
              </a:rPr>
              <a:t>Around the World</a:t>
            </a:r>
          </a:p>
        </p:txBody>
      </p:sp>
      <p:pic>
        <p:nvPicPr>
          <p:cNvPr id="5" name="AMontessoriMorningCanada">
            <a:hlinkClick r:id="" action="ppaction://media"/>
            <a:extLst>
              <a:ext uri="{FF2B5EF4-FFF2-40B4-BE49-F238E27FC236}">
                <a16:creationId xmlns:a16="http://schemas.microsoft.com/office/drawing/2014/main" id="{8EDC31E6-B6F2-4C79-9CD1-E92457D586BC}"/>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551189334"/>
      </p:ext>
    </p:extLst>
  </p:cSld>
  <p:clrMapOvr>
    <a:masterClrMapping/>
  </p:clrMapOvr>
  <mc:AlternateContent xmlns:mc="http://schemas.openxmlformats.org/markup-compatibility/2006">
    <mc:Choice xmlns:p14="http://schemas.microsoft.com/office/powerpoint/2010/main" Requires="p14">
      <p:transition spd="slow" p14:dur="2000" advTm="304000"/>
    </mc:Choice>
    <mc:Fallback>
      <p:transition spd="slow" advTm="30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34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extLst>
    <p:ext uri="{E180D4A7-C9FB-4DFB-919C-405C955672EB}">
      <p14:showEvtLst xmlns:p14="http://schemas.microsoft.com/office/powerpoint/2010/main">
        <p14:playEvt time="7721" objId="5"/>
        <p14:stopEvt time="311449" objId="5"/>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2">
            <a:alphaModFix amt="40000"/>
          </a:blip>
          <a:srcRect t="15710" r="-1" b="-1"/>
          <a:stretch/>
        </p:blipFill>
        <p:spPr>
          <a:xfrm>
            <a:off x="1525" y="10"/>
            <a:ext cx="12188951" cy="6857990"/>
          </a:xfrm>
          <a:prstGeom prst="rect">
            <a:avLst/>
          </a:prstGeom>
        </p:spPr>
      </p:pic>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804091"/>
          </a:xfrm>
        </p:spPr>
        <p:txBody>
          <a:bodyPr>
            <a:normAutofit fontScale="90000"/>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92964" y="2075078"/>
            <a:ext cx="11594236" cy="4476641"/>
          </a:xfrm>
        </p:spPr>
        <p:txBody>
          <a:bodyPr>
            <a:normAutofit/>
          </a:bodyPr>
          <a:lstStyle/>
          <a:p>
            <a:r>
              <a:rPr lang="en-US" b="1" dirty="0">
                <a:solidFill>
                  <a:schemeClr val="tx1"/>
                </a:solidFill>
              </a:rPr>
              <a:t>In France</a:t>
            </a:r>
          </a:p>
          <a:p>
            <a:r>
              <a:rPr lang="en-US" sz="2000" b="0" i="0" dirty="0">
                <a:solidFill>
                  <a:srgbClr val="030303"/>
                </a:solidFill>
                <a:effectLst/>
                <a:latin typeface="Roboto" panose="02000000000000000000" pitchFamily="2" charset="0"/>
              </a:rPr>
              <a:t>As a young father, watching his daughter go through her life experiences, film director Alexandre </a:t>
            </a:r>
            <a:r>
              <a:rPr lang="en-US" sz="2000" b="0" i="0" dirty="0" err="1">
                <a:solidFill>
                  <a:srgbClr val="030303"/>
                </a:solidFill>
                <a:effectLst/>
                <a:latin typeface="Roboto" panose="02000000000000000000" pitchFamily="2" charset="0"/>
              </a:rPr>
              <a:t>Mourot</a:t>
            </a:r>
            <a:r>
              <a:rPr lang="en-US" sz="2000" b="0" i="0" dirty="0">
                <a:solidFill>
                  <a:srgbClr val="030303"/>
                </a:solidFill>
                <a:effectLst/>
                <a:latin typeface="Roboto" panose="02000000000000000000" pitchFamily="2" charset="0"/>
              </a:rPr>
              <a:t> discovered the Montessori approach and decided to set his camera up in a children’s house (3 to 6 years of age) in the oldest Montessori school in France.</a:t>
            </a:r>
          </a:p>
          <a:p>
            <a:r>
              <a:rPr lang="en-US" sz="2000" b="0" i="0" dirty="0">
                <a:solidFill>
                  <a:srgbClr val="030303"/>
                </a:solidFill>
                <a:effectLst/>
                <a:latin typeface="Roboto" panose="02000000000000000000" pitchFamily="2" charset="0"/>
              </a:rPr>
              <a:t>Alexandre was warmly welcomed in a surprisingly calm and peaceful environment, filled with flowers, fruits and Montessori materials. He met happy children, who were free to move about, working alone or in small groups.</a:t>
            </a:r>
          </a:p>
          <a:p>
            <a:r>
              <a:rPr lang="en-US" sz="2000" b="0" i="0" dirty="0">
                <a:solidFill>
                  <a:srgbClr val="030303"/>
                </a:solidFill>
                <a:effectLst/>
                <a:latin typeface="Roboto" panose="02000000000000000000" pitchFamily="2" charset="0"/>
              </a:rPr>
              <a:t>The teacher remained very discreet. Some children were reading, others were making bread, doing division, laughing or sleeping. The children guided the film director throughout the whole school year, helping him to understand the magic of their autonomy and self-esteem – the seeds of a new society of peace and freedom, which Maria Montessori dedicated her life work to.</a:t>
            </a:r>
          </a:p>
          <a:p>
            <a:r>
              <a:rPr lang="en-US" sz="2000" b="0" i="0" dirty="0">
                <a:solidFill>
                  <a:srgbClr val="030303"/>
                </a:solidFill>
                <a:effectLst/>
                <a:latin typeface="Roboto" panose="02000000000000000000" pitchFamily="2" charset="0"/>
              </a:rPr>
              <a:t>The film was released in French theatres in </a:t>
            </a:r>
            <a:r>
              <a:rPr lang="en-US" sz="2000" b="0" i="0" dirty="0" err="1">
                <a:solidFill>
                  <a:srgbClr val="030303"/>
                </a:solidFill>
                <a:effectLst/>
                <a:latin typeface="Roboto" panose="02000000000000000000" pitchFamily="2" charset="0"/>
              </a:rPr>
              <a:t>Automne</a:t>
            </a:r>
            <a:r>
              <a:rPr lang="en-US" sz="2000" b="0" i="0" dirty="0">
                <a:solidFill>
                  <a:srgbClr val="030303"/>
                </a:solidFill>
                <a:effectLst/>
                <a:latin typeface="Roboto" panose="02000000000000000000" pitchFamily="2" charset="0"/>
              </a:rPr>
              <a:t> 2017.</a:t>
            </a:r>
            <a:endParaRPr lang="en-US" sz="2600" dirty="0">
              <a:solidFill>
                <a:schemeClr val="tx1"/>
              </a:solidFill>
            </a:endParaRPr>
          </a:p>
        </p:txBody>
      </p:sp>
    </p:spTree>
    <p:extLst>
      <p:ext uri="{BB962C8B-B14F-4D97-AF65-F5344CB8AC3E}">
        <p14:creationId xmlns:p14="http://schemas.microsoft.com/office/powerpoint/2010/main" val="399259587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5">
            <a:alphaModFix amt="40000"/>
          </a:blip>
          <a:srcRect t="15710" r="-1" b="-1"/>
          <a:stretch/>
        </p:blipFill>
        <p:spPr>
          <a:xfrm>
            <a:off x="1525" y="10"/>
            <a:ext cx="12188951" cy="6857990"/>
          </a:xfrm>
          <a:prstGeom prst="rect">
            <a:avLst/>
          </a:prstGeom>
        </p:spPr>
      </p:pic>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2387600"/>
          </a:xfrm>
        </p:spPr>
        <p:txBody>
          <a:bodyPr>
            <a:normAutofit/>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562606" y="3602038"/>
            <a:ext cx="7063739" cy="1655762"/>
          </a:xfrm>
        </p:spPr>
        <p:txBody>
          <a:bodyPr>
            <a:normAutofit/>
          </a:bodyPr>
          <a:lstStyle/>
          <a:p>
            <a:r>
              <a:rPr lang="en-US" dirty="0">
                <a:solidFill>
                  <a:srgbClr val="FFFFFF"/>
                </a:solidFill>
              </a:rPr>
              <a:t>Around the World</a:t>
            </a:r>
          </a:p>
        </p:txBody>
      </p:sp>
      <p:pic>
        <p:nvPicPr>
          <p:cNvPr id="5" name="LetTheChildBeTheGuide1m37s">
            <a:hlinkClick r:id="" action="ppaction://media"/>
            <a:extLst>
              <a:ext uri="{FF2B5EF4-FFF2-40B4-BE49-F238E27FC236}">
                <a16:creationId xmlns:a16="http://schemas.microsoft.com/office/drawing/2014/main" id="{87FE9FBC-56A8-4781-8E02-5183D46A0501}"/>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1"/>
            <a:ext cx="12191980" cy="6857989"/>
          </a:xfrm>
          <a:prstGeom prst="rect">
            <a:avLst/>
          </a:prstGeom>
        </p:spPr>
      </p:pic>
    </p:spTree>
    <p:custDataLst>
      <p:tags r:id="rId1"/>
    </p:custDataLst>
    <p:extLst>
      <p:ext uri="{BB962C8B-B14F-4D97-AF65-F5344CB8AC3E}">
        <p14:creationId xmlns:p14="http://schemas.microsoft.com/office/powerpoint/2010/main" val="2331786063"/>
      </p:ext>
    </p:extLst>
  </p:cSld>
  <p:clrMapOvr>
    <a:masterClrMapping/>
  </p:clrMapOvr>
  <mc:AlternateContent xmlns:mc="http://schemas.openxmlformats.org/markup-compatibility/2006">
    <mc:Choice xmlns:p14="http://schemas.microsoft.com/office/powerpoint/2010/main" Requires="p14">
      <p:transition spd="slow" p14:dur="2000" advTm="98000"/>
    </mc:Choice>
    <mc:Fallback>
      <p:transition spd="slow" advTm="9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0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extLst>
    <p:ext uri="{E180D4A7-C9FB-4DFB-919C-405C955672EB}">
      <p14:showEvtLst xmlns:p14="http://schemas.microsoft.com/office/powerpoint/2010/main">
        <p14:playEvt time="2330" objId="5"/>
        <p14:stopEvt time="99613" objId="5"/>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2">
            <a:alphaModFix amt="40000"/>
          </a:blip>
          <a:srcRect t="15710" r="-1" b="-1"/>
          <a:stretch/>
        </p:blipFill>
        <p:spPr>
          <a:xfrm>
            <a:off x="1525" y="10"/>
            <a:ext cx="12188951" cy="6857990"/>
          </a:xfrm>
          <a:prstGeom prst="rect">
            <a:avLst/>
          </a:prstGeom>
        </p:spPr>
      </p:pic>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804091"/>
          </a:xfrm>
        </p:spPr>
        <p:txBody>
          <a:bodyPr>
            <a:normAutofit fontScale="90000"/>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92964" y="2075078"/>
            <a:ext cx="11594236" cy="4476641"/>
          </a:xfrm>
        </p:spPr>
        <p:txBody>
          <a:bodyPr>
            <a:normAutofit/>
          </a:bodyPr>
          <a:lstStyle/>
          <a:p>
            <a:r>
              <a:rPr lang="en-US" b="1" dirty="0">
                <a:solidFill>
                  <a:schemeClr val="tx1"/>
                </a:solidFill>
              </a:rPr>
              <a:t>In Hong-Kong</a:t>
            </a:r>
          </a:p>
          <a:p>
            <a:r>
              <a:rPr lang="en-US" sz="2000" b="0" i="0" dirty="0">
                <a:solidFill>
                  <a:srgbClr val="030303"/>
                </a:solidFill>
                <a:effectLst/>
                <a:latin typeface="Roboto" panose="02000000000000000000" pitchFamily="2" charset="0"/>
              </a:rPr>
              <a:t>A heartwarming lunch from our 3 &amp; 4-year-old Montessori Children to their parents!</a:t>
            </a:r>
          </a:p>
          <a:p>
            <a:r>
              <a:rPr lang="en-US" sz="2000" b="0" i="0" dirty="0">
                <a:solidFill>
                  <a:srgbClr val="030303"/>
                </a:solidFill>
                <a:effectLst/>
                <a:latin typeface="Roboto" panose="02000000000000000000" pitchFamily="2" charset="0"/>
              </a:rPr>
              <a:t>This school year, the children will make a Thanksgiving lunch to thank their parents for their kindness in nurturing.</a:t>
            </a:r>
          </a:p>
          <a:p>
            <a:r>
              <a:rPr lang="en-US" sz="2000" b="0" i="0" dirty="0">
                <a:solidFill>
                  <a:srgbClr val="030303"/>
                </a:solidFill>
                <a:effectLst/>
                <a:latin typeface="Roboto" panose="02000000000000000000" pitchFamily="2" charset="0"/>
              </a:rPr>
              <a:t>Look at the little chef's knives, shears, frying and cooking skills, three or four-year-old children can do every thing.</a:t>
            </a:r>
          </a:p>
          <a:p>
            <a:r>
              <a:rPr lang="en-US" sz="2000" b="0" i="0" dirty="0">
                <a:solidFill>
                  <a:srgbClr val="030303"/>
                </a:solidFill>
                <a:effectLst/>
                <a:latin typeface="Roboto" panose="02000000000000000000" pitchFamily="2" charset="0"/>
              </a:rPr>
              <a:t>In previous years, children were not only chefs, but also the hospitality and cleanliness of the restaurant. Although this year they could only serve as takeaway couriers, parents couldn't laugh from ear to ear when they received precious gifts from their children, and they were moved to tears. The child deeply feels and experiences this warm scene, which activates the sensations, actions, language, emotions and social areas in the brain at the same time, recreates the whole person.</a:t>
            </a:r>
          </a:p>
          <a:p>
            <a:r>
              <a:rPr lang="en-US" sz="2000" b="0" i="0" dirty="0">
                <a:solidFill>
                  <a:srgbClr val="030303"/>
                </a:solidFill>
                <a:effectLst/>
                <a:latin typeface="Roboto" panose="02000000000000000000" pitchFamily="2" charset="0"/>
              </a:rPr>
              <a:t>"Thank you, father, mother, teacher, thank you!" </a:t>
            </a:r>
            <a:br>
              <a:rPr lang="en-US" sz="2000" dirty="0"/>
            </a:br>
            <a:endParaRPr lang="en-US" sz="2600" dirty="0">
              <a:solidFill>
                <a:schemeClr val="tx1"/>
              </a:solidFill>
            </a:endParaRPr>
          </a:p>
        </p:txBody>
      </p:sp>
    </p:spTree>
    <p:extLst>
      <p:ext uri="{BB962C8B-B14F-4D97-AF65-F5344CB8AC3E}">
        <p14:creationId xmlns:p14="http://schemas.microsoft.com/office/powerpoint/2010/main" val="290500040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andelion seed with water drops">
            <a:extLst>
              <a:ext uri="{FF2B5EF4-FFF2-40B4-BE49-F238E27FC236}">
                <a16:creationId xmlns:a16="http://schemas.microsoft.com/office/drawing/2014/main" id="{2357BEEC-E7DA-404B-B83F-EABF16305C44}"/>
              </a:ext>
            </a:extLst>
          </p:cNvPr>
          <p:cNvPicPr>
            <a:picLocks noChangeAspect="1"/>
          </p:cNvPicPr>
          <p:nvPr/>
        </p:nvPicPr>
        <p:blipFill rotWithShape="1">
          <a:blip r:embed="rId5">
            <a:alphaModFix amt="40000"/>
          </a:blip>
          <a:srcRect t="15710" r="-1" b="-1"/>
          <a:stretch/>
        </p:blipFill>
        <p:spPr>
          <a:xfrm>
            <a:off x="1525" y="10"/>
            <a:ext cx="12188951" cy="6857990"/>
          </a:xfrm>
          <a:prstGeom prst="rect">
            <a:avLst/>
          </a:prstGeom>
        </p:spPr>
      </p:pic>
      <p:sp>
        <p:nvSpPr>
          <p:cNvPr id="2" name="Title 1">
            <a:extLst>
              <a:ext uri="{FF2B5EF4-FFF2-40B4-BE49-F238E27FC236}">
                <a16:creationId xmlns:a16="http://schemas.microsoft.com/office/drawing/2014/main" id="{80672579-9AED-4F4B-9146-929642A237BD}"/>
              </a:ext>
            </a:extLst>
          </p:cNvPr>
          <p:cNvSpPr>
            <a:spLocks noGrp="1"/>
          </p:cNvSpPr>
          <p:nvPr>
            <p:ph type="ctrTitle"/>
          </p:nvPr>
        </p:nvSpPr>
        <p:spPr>
          <a:xfrm>
            <a:off x="2562606" y="1122363"/>
            <a:ext cx="7063739" cy="2387600"/>
          </a:xfrm>
        </p:spPr>
        <p:txBody>
          <a:bodyPr>
            <a:normAutofit/>
          </a:bodyPr>
          <a:lstStyle/>
          <a:p>
            <a:r>
              <a:rPr lang="en-US" dirty="0">
                <a:solidFill>
                  <a:srgbClr val="FFFFFF"/>
                </a:solidFill>
              </a:rPr>
              <a:t>The Scientific Pedagogy</a:t>
            </a:r>
          </a:p>
        </p:txBody>
      </p:sp>
      <p:sp>
        <p:nvSpPr>
          <p:cNvPr id="3" name="Subtitle 2">
            <a:extLst>
              <a:ext uri="{FF2B5EF4-FFF2-40B4-BE49-F238E27FC236}">
                <a16:creationId xmlns:a16="http://schemas.microsoft.com/office/drawing/2014/main" id="{25019A2A-2F57-400E-8B84-502D26A23153}"/>
              </a:ext>
            </a:extLst>
          </p:cNvPr>
          <p:cNvSpPr>
            <a:spLocks noGrp="1"/>
          </p:cNvSpPr>
          <p:nvPr>
            <p:ph type="subTitle" idx="1"/>
          </p:nvPr>
        </p:nvSpPr>
        <p:spPr>
          <a:xfrm>
            <a:off x="2562606" y="3602038"/>
            <a:ext cx="7063739" cy="1655762"/>
          </a:xfrm>
        </p:spPr>
        <p:txBody>
          <a:bodyPr>
            <a:normAutofit/>
          </a:bodyPr>
          <a:lstStyle/>
          <a:p>
            <a:r>
              <a:rPr lang="en-US" dirty="0">
                <a:solidFill>
                  <a:srgbClr val="FFFFFF"/>
                </a:solidFill>
              </a:rPr>
              <a:t>Around the World</a:t>
            </a:r>
          </a:p>
        </p:txBody>
      </p:sp>
      <p:pic>
        <p:nvPicPr>
          <p:cNvPr id="5" name="InfinitySchoolAppLuch3m03s">
            <a:hlinkClick r:id="" action="ppaction://media"/>
            <a:extLst>
              <a:ext uri="{FF2B5EF4-FFF2-40B4-BE49-F238E27FC236}">
                <a16:creationId xmlns:a16="http://schemas.microsoft.com/office/drawing/2014/main" id="{021D475F-5199-4E6C-B167-494FE2F35344}"/>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2905564083"/>
      </p:ext>
    </p:extLst>
  </p:cSld>
  <p:clrMapOvr>
    <a:masterClrMapping/>
  </p:clrMapOvr>
  <mc:AlternateContent xmlns:mc="http://schemas.openxmlformats.org/markup-compatibility/2006">
    <mc:Choice xmlns:p14="http://schemas.microsoft.com/office/powerpoint/2010/main" Requires="p14">
      <p:transition spd="slow" p14:dur="2000" advTm="184000"/>
    </mc:Choice>
    <mc:Fallback>
      <p:transition spd="slow" advTm="18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6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extLst>
    <p:ext uri="{E180D4A7-C9FB-4DFB-919C-405C955672EB}">
      <p14:showEvtLst xmlns:p14="http://schemas.microsoft.com/office/powerpoint/2010/main">
        <p14:playEvt time="2216" objId="5"/>
        <p14:stopEvt time="186233" objId="5"/>
      </p14:showEvtLst>
    </p:ext>
  </p:extLst>
</p:sld>
</file>

<file path=ppt/tags/tag1.xml><?xml version="1.0" encoding="utf-8"?>
<p:tagLst xmlns:a="http://schemas.openxmlformats.org/drawingml/2006/main" xmlns:r="http://schemas.openxmlformats.org/officeDocument/2006/relationships" xmlns:p="http://schemas.openxmlformats.org/presentationml/2006/main">
  <p:tag name="TIMING" val="|7.7"/>
</p:tagLst>
</file>

<file path=ppt/tags/tag2.xml><?xml version="1.0" encoding="utf-8"?>
<p:tagLst xmlns:a="http://schemas.openxmlformats.org/drawingml/2006/main" xmlns:r="http://schemas.openxmlformats.org/officeDocument/2006/relationships" xmlns:p="http://schemas.openxmlformats.org/presentationml/2006/main">
  <p:tag name="TIMING" val="|2.3"/>
</p:tagLst>
</file>

<file path=ppt/tags/tag3.xml><?xml version="1.0" encoding="utf-8"?>
<p:tagLst xmlns:a="http://schemas.openxmlformats.org/drawingml/2006/main" xmlns:r="http://schemas.openxmlformats.org/officeDocument/2006/relationships" xmlns:p="http://schemas.openxmlformats.org/presentationml/2006/main">
  <p:tag name="TIMING" val="|2.2"/>
</p:tagLst>
</file>

<file path=ppt/theme/theme1.xml><?xml version="1.0" encoding="utf-8"?>
<a:theme xmlns:a="http://schemas.openxmlformats.org/drawingml/2006/main" name="ConfettiVTI">
  <a:themeElements>
    <a:clrScheme name="AnalogousFromLightSeedLeftStep">
      <a:dk1>
        <a:srgbClr val="000000"/>
      </a:dk1>
      <a:lt1>
        <a:srgbClr val="FFFFFF"/>
      </a:lt1>
      <a:dk2>
        <a:srgbClr val="243241"/>
      </a:dk2>
      <a:lt2>
        <a:srgbClr val="E8E5E2"/>
      </a:lt2>
      <a:accent1>
        <a:srgbClr val="8EA6C2"/>
      </a:accent1>
      <a:accent2>
        <a:srgbClr val="79AAB1"/>
      </a:accent2>
      <a:accent3>
        <a:srgbClr val="81AA9D"/>
      </a:accent3>
      <a:accent4>
        <a:srgbClr val="77AF87"/>
      </a:accent4>
      <a:accent5>
        <a:srgbClr val="87AB81"/>
      </a:accent5>
      <a:accent6>
        <a:srgbClr val="91A974"/>
      </a:accent6>
      <a:hlink>
        <a:srgbClr val="9A7E5D"/>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89</TotalTime>
  <Words>407</Words>
  <Application>Microsoft Office PowerPoint</Application>
  <PresentationFormat>Widescreen</PresentationFormat>
  <Paragraphs>26</Paragraphs>
  <Slides>7</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Gill Sans Nova</vt:lpstr>
      <vt:lpstr>Roboto</vt:lpstr>
      <vt:lpstr>ConfettiVTI</vt:lpstr>
      <vt:lpstr>The Scientific Pedagogy</vt:lpstr>
      <vt:lpstr>The Scientific Pedagogy</vt:lpstr>
      <vt:lpstr>The Scientific Pedagogy</vt:lpstr>
      <vt:lpstr>The Scientific Pedagogy</vt:lpstr>
      <vt:lpstr>The Scientific Pedagogy</vt:lpstr>
      <vt:lpstr>The Scientific Pedagogy</vt:lpstr>
      <vt:lpstr>The Scientific Pedagogy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Scientific Pedagogy</dc:title>
  <dc:creator>Alexandre Júlio</dc:creator>
  <cp:lastModifiedBy>Alexandre Júlio</cp:lastModifiedBy>
  <cp:revision>7</cp:revision>
  <dcterms:created xsi:type="dcterms:W3CDTF">2021-10-25T22:24:39Z</dcterms:created>
  <dcterms:modified xsi:type="dcterms:W3CDTF">2021-10-25T23:54:08Z</dcterms:modified>
</cp:coreProperties>
</file>